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1017" r:id="rId3"/>
    <p:sldId id="1018" r:id="rId4"/>
    <p:sldId id="1020" r:id="rId5"/>
    <p:sldId id="1032" r:id="rId6"/>
    <p:sldId id="1033" r:id="rId7"/>
    <p:sldId id="1030" r:id="rId8"/>
    <p:sldId id="1025" r:id="rId9"/>
    <p:sldId id="1026" r:id="rId10"/>
    <p:sldId id="1027" r:id="rId11"/>
    <p:sldId id="1028" r:id="rId12"/>
    <p:sldId id="1029" r:id="rId13"/>
    <p:sldId id="1035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D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2  Helping at home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Grammar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重难易错突破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60848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—Can you help me water the grass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doing my homework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do it 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very kind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3927764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根据答句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“I’m doing my homework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我正在做作业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可知，说话者没办法帮忙，所以要表达歉意并拒绝。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“I’m sorry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can’t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对不起。我不能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84594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70405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三、根据图片内容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help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you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help you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3438" y="764704"/>
            <a:ext cx="1521530" cy="140112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9543" y="2797292"/>
            <a:ext cx="1774095" cy="142379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5234" y="4509120"/>
            <a:ext cx="1934428" cy="157467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856644" y="1303824"/>
            <a:ext cx="2858475" cy="6568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sweep the floor</a:t>
            </a:r>
            <a:r>
              <a:rPr lang="zh-CN" altLang="zh-CN" dirty="0">
                <a:cs typeface="Times New Roman" panose="02020603050405020304" pitchFamily="18" charset="0"/>
              </a:rPr>
              <a:t>　</a:t>
            </a:r>
            <a:endParaRPr lang="en-US" altLang="zh-CN" dirty="0" smtClean="0"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034214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图片提示的内容是扫地（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sweep the floor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后面可接动词原形，故填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sweep the floor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774726" y="3284872"/>
            <a:ext cx="224131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cs typeface="Times New Roman" panose="02020603050405020304" pitchFamily="18" charset="0"/>
              </a:rPr>
              <a:t>make </a:t>
            </a:r>
            <a:r>
              <a:rPr lang="en-US" altLang="zh-CN" dirty="0">
                <a:cs typeface="Times New Roman" panose="02020603050405020304" pitchFamily="18" charset="0"/>
              </a:rPr>
              <a:t>the bed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39781" y="3996290"/>
            <a:ext cx="7627633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提示的内容是整理床铺（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the bed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the bed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314302" y="5194672"/>
            <a:ext cx="2560316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wash the dishes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58252" y="5858688"/>
            <a:ext cx="1077751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提示的内容是洗碗（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wash the dishes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wash the dishes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492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四、按要求完成句子。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I take out the rubbish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作肯定回答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32770" y="1942548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/Of course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Yes,you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2274" y="2708920"/>
            <a:ext cx="11485848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询问</a:t>
            </a:r>
            <a:r>
              <a:rPr lang="en-US" altLang="zh-CN" sz="27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sz="27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能否做某事时，若要给出肯定回答，可以用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“Sure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当然可以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“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course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当然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7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Yes,you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（是的，你能）</a:t>
            </a:r>
            <a:r>
              <a:rPr lang="en-US" altLang="zh-CN" sz="27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7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1113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clean your room first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作否定回答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I,cut,grass,the,can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（？）（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连词成句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u="sng" dirty="0" smtClean="0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478582" y="131352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Sorry,I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419718" y="387028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I cut the grass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73538" y="206084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询问对方能否做某事时，若要给出否定回答，为了体现礼貌，可先表示歉意再回答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can’t”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或直接回答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3"/>
          <p:cNvSpPr txBox="1">
            <a:spLocks/>
          </p:cNvSpPr>
          <p:nvPr/>
        </p:nvSpPr>
        <p:spPr bwMode="auto">
          <a:xfrm>
            <a:off x="370090" y="458112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问号可知，句子是疑问句。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放在句首引导一般疑问句，后接主语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和固定搭配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 the grass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5089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提出请求或寻求帮助的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句型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5情境导入.eps" descr="id:21474914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846" y="1534699"/>
            <a:ext cx="2470121" cy="660303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141734"/>
            <a:ext cx="803860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chores can they 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他们能做什么家务？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spcAft>
                <a:spcPts val="0"/>
              </a:spcAft>
              <a:tabLst>
                <a:tab pos="4410710" algn="l"/>
              </a:tabLst>
            </a:pPr>
            <a:r>
              <a:rPr lang="en-US" altLang="zh-CN" spc="-3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pc="-30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pc="-3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3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are the old </a:t>
            </a:r>
            <a:r>
              <a:rPr lang="en-US" altLang="zh-CN" spc="-3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lady,how</a:t>
            </a:r>
            <a:r>
              <a:rPr lang="en-US" altLang="zh-CN" spc="-3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make requests and ask for help politely</a:t>
            </a:r>
            <a:r>
              <a:rPr lang="zh-CN" altLang="zh-CN" spc="-3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pc="-3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如果你是这位老妇人，你如何礼貌地提出请求或寻求帮助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qtf151.jpg" descr="id:214749269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759502" y="2780928"/>
            <a:ext cx="2952328" cy="2366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230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5262979"/>
          </a:xfrm>
          <a:solidFill>
            <a:srgbClr val="CCECFD"/>
          </a:solidFill>
        </p:spPr>
        <p:txBody>
          <a:bodyPr/>
          <a:lstStyle/>
          <a:p>
            <a:pPr>
              <a:lnSpc>
                <a:spcPct val="140000"/>
              </a:lnSpc>
            </a:pPr>
            <a:endParaRPr lang="en-US" altLang="zh-CN" sz="2400" dirty="0" smtClean="0"/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endParaRPr lang="en-US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endParaRPr lang="en-US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endParaRPr lang="en-US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单元着重学习如何用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有礼貌地提出请求或寻求帮助。</a:t>
            </a: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提出请求时，常常使用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“Can/May I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＋动词原形（＋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，意为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我可以（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为某人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）做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吗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。因为问句是一般疑问句，所以回答一般要包含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同时也要体现出礼貌。比如需要拒绝的话，可以用具体的理由加以说明。</a:t>
            </a: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请求对方帮助时，主语要换成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。动词原形可选用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help,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需要注意的是，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后接可省略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的不定式，即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 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5脉络梳理.eps" descr="id:214749142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8191" y="736946"/>
            <a:ext cx="2334617" cy="60382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8862" y="1196752"/>
            <a:ext cx="7200800" cy="1805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1050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进阶训练.eps" descr="id:214749144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5982" y="836712"/>
            <a:ext cx="2344848" cy="677966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55600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一、从括号选择合适的内容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5600" algn="l"/>
                <a:tab pos="4410075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—Can you help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he/him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5600" algn="l"/>
                <a:tab pos="44100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Yes/No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reading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286894" y="2176464"/>
            <a:ext cx="7841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him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524610" y="2824536"/>
            <a:ext cx="7026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Yes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31489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是动词，动词后接人称代词要用宾格形式，故填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like reading.”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可知此处作肯定回答。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162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952852"/>
            <a:ext cx="11485848" cy="3046988"/>
          </a:xfrm>
          <a:prstGeom prst="rect">
            <a:avLst/>
          </a:prstGeom>
          <a:solidFill>
            <a:srgbClr val="E8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endParaRPr lang="en-US" altLang="zh-CN" sz="1600" dirty="0" smtClean="0">
              <a:latin typeface="+mn-ea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人称代词宾格的用法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人称代词宾格要用在及物动词后面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apple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还可用于介词后面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常见介词有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in,on,to,for,at,with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347" y="922136"/>
            <a:ext cx="1378868" cy="409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1484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908720"/>
            <a:ext cx="11485848" cy="5262979"/>
          </a:xfrm>
          <a:prstGeom prst="rect">
            <a:avLst/>
          </a:prstGeom>
          <a:solidFill>
            <a:srgbClr val="E8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表是常见的人称代词主格和宾格对应形式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b="1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b="1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b="1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b="1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3864878"/>
              </p:ext>
            </p:extLst>
          </p:nvPr>
        </p:nvGraphicFramePr>
        <p:xfrm>
          <a:off x="578298" y="1556330"/>
          <a:ext cx="11089233" cy="4572000"/>
        </p:xfrm>
        <a:graphic>
          <a:graphicData uri="http://schemas.openxmlformats.org/drawingml/2006/table">
            <a:tbl>
              <a:tblPr firstRow="1" firstCol="1" bandRow="1"/>
              <a:tblGrid>
                <a:gridCol w="5544617">
                  <a:extLst>
                    <a:ext uri="{9D8B030D-6E8A-4147-A177-3AD203B41FA5}">
                      <a16:colId xmlns:a16="http://schemas.microsoft.com/office/drawing/2014/main" val="787505438"/>
                    </a:ext>
                  </a:extLst>
                </a:gridCol>
                <a:gridCol w="2772308">
                  <a:extLst>
                    <a:ext uri="{9D8B030D-6E8A-4147-A177-3AD203B41FA5}">
                      <a16:colId xmlns:a16="http://schemas.microsoft.com/office/drawing/2014/main" val="3692199170"/>
                    </a:ext>
                  </a:extLst>
                </a:gridCol>
                <a:gridCol w="2772308">
                  <a:extLst>
                    <a:ext uri="{9D8B030D-6E8A-4147-A177-3AD203B41FA5}">
                      <a16:colId xmlns:a16="http://schemas.microsoft.com/office/drawing/2014/main" val="1489835323"/>
                    </a:ext>
                  </a:extLst>
                </a:gridCol>
              </a:tblGrid>
              <a:tr h="56574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人 称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主 格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宾 格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5735506"/>
                  </a:ext>
                </a:extLst>
              </a:tr>
              <a:tr h="56574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第一人称单数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0068151"/>
                  </a:ext>
                </a:extLst>
              </a:tr>
              <a:tr h="56574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第一人称复数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7334305"/>
                  </a:ext>
                </a:extLst>
              </a:tr>
              <a:tr h="56574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第二人称单</a:t>
                      </a:r>
                      <a:r>
                        <a:rPr lang="en-US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复数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814454"/>
                  </a:ext>
                </a:extLst>
              </a:tr>
              <a:tr h="56574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第三人称单数</a:t>
                      </a:r>
                      <a:r>
                        <a:rPr lang="zh-CN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男性</a:t>
                      </a:r>
                      <a:r>
                        <a:rPr lang="zh-CN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him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582333"/>
                  </a:ext>
                </a:extLst>
              </a:tr>
              <a:tr h="56574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第三人称单数</a:t>
                      </a:r>
                      <a:r>
                        <a:rPr lang="zh-CN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女性</a:t>
                      </a:r>
                      <a:r>
                        <a:rPr lang="zh-CN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she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her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7949200"/>
                  </a:ext>
                </a:extLst>
              </a:tr>
              <a:tr h="56574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第三人称单数</a:t>
                      </a:r>
                      <a:r>
                        <a:rPr lang="zh-CN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事物</a:t>
                      </a:r>
                      <a:r>
                        <a:rPr lang="zh-CN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0924555"/>
                  </a:ext>
                </a:extLst>
              </a:tr>
              <a:tr h="56574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第三人称复数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5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them</a:t>
                      </a:r>
                      <a:endParaRPr lang="zh-CN" sz="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89824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92611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55600" algn="l"/>
                <a:tab pos="4410075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—May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play/to play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5600" algn="l"/>
                <a:tab pos="4410075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5600" algn="l"/>
                <a:tab pos="4410075" algn="l"/>
              </a:tabLst>
            </a:pPr>
            <a:endParaRPr lang="en-US" altLang="zh-CN" b="1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5600" algn="l"/>
                <a:tab pos="4410075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—May I help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sweep/sweeping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floor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5600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—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No,thanks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water/watering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flowers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494806" y="787079"/>
            <a:ext cx="843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play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917467" y="2701564"/>
            <a:ext cx="11015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sweep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799062" y="3428308"/>
            <a:ext cx="10615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water</a:t>
            </a:r>
            <a:endParaRPr lang="zh-CN" altLang="en-US" dirty="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34076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是情态动词，后接动词原形。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是动词原形，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play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是动词不定式，故填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399803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是固定搭配，表示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帮忙做某事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后接动词原形，故填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sweep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5275129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55600" algn="l"/>
                <a:tab pos="4410075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—Can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you/I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feed the cats with Lisa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55600" algn="l"/>
                <a:tab pos="44100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—Yes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 you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very busy now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990750" y="5365721"/>
            <a:ext cx="3241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I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1621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二、单项选择。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—May I help you make your bed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do it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myself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easy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No,thanks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919866" y="149402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27795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根据答句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can do it myself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我自己能做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可知，对方不需要帮忙。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表示接受帮助；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No,thanks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符合拒绝并感谢的语境。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655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49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very kind of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help pick the apples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help 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lost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迷路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pick the apples for me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84594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351700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根据答句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“Sure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very kind of you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当然。你真好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可知，发问者主动提出帮回答者的忙。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“Can I help pick the apples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我能帮忙摘苹果吗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是主动提出帮忙，符合语境。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1136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782</Words>
  <Application>Microsoft Office PowerPoint</Application>
  <PresentationFormat>自定义</PresentationFormat>
  <Paragraphs>115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0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366</cp:revision>
  <dcterms:created xsi:type="dcterms:W3CDTF">2020-11-06T05:24:00Z</dcterms:created>
  <dcterms:modified xsi:type="dcterms:W3CDTF">2025-06-23T08:20:46Z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